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610" y="1680210"/>
            <a:ext cx="4869180" cy="48691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990243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Sudoku Solver Visualization Project</a:t>
            </a:r>
            <a:endParaRPr lang="en-US" sz="6707" dirty="0"/>
          </a:p>
        </p:txBody>
      </p:sp>
      <p:sp>
        <p:nvSpPr>
          <p:cNvPr id="7" name="Text 3"/>
          <p:cNvSpPr/>
          <p:nvPr/>
        </p:nvSpPr>
        <p:spPr>
          <a:xfrm>
            <a:off x="864037" y="4554498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This presentation will take you on a journey through the development of a Sudoku Solver application using the Java programming language. We will explore the key components, algorithms, and visualization techniques that bring this project to life.</a:t>
            </a:r>
            <a:endParaRPr lang="en-US" sz="1944" dirty="0"/>
          </a:p>
        </p:txBody>
      </p:sp>
      <p:sp>
        <p:nvSpPr>
          <p:cNvPr id="8" name="Shape 4"/>
          <p:cNvSpPr/>
          <p:nvPr/>
        </p:nvSpPr>
        <p:spPr>
          <a:xfrm>
            <a:off x="864037" y="682585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657" y="6833473"/>
            <a:ext cx="379690" cy="3796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82316" y="6807398"/>
            <a:ext cx="2629138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TRUMIL NASIT</a:t>
            </a:r>
            <a:endParaRPr lang="en-US" sz="2430" dirty="0"/>
          </a:p>
        </p:txBody>
      </p:sp>
      <p:pic>
        <p:nvPicPr>
          <p:cNvPr id="11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807964"/>
            <a:ext cx="973359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Overview of the Java Language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Versatile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Java is a general-purpose programming language that can be used for a wide range of applications, from desktop software to mobile apps and enterprise-level web systems.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Object-Oriented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3829169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Java's object-oriented design principles promote modular, reusable, and maintainable code, making it a popular choice for large-scale projects.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Cross-Platform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Java's "write once, run anywhere" philosophy allows applications to run on multiple operating systems without the need for extensive platform-specific modifications.</a:t>
            </a:r>
            <a:endParaRPr lang="en-US" sz="1944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43" y="1642943"/>
            <a:ext cx="4943713" cy="494371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46257" y="943570"/>
            <a:ext cx="7624286" cy="13568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43"/>
              </a:lnSpc>
              <a:buNone/>
            </a:pPr>
            <a:r>
              <a:rPr lang="en-US" sz="42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Objectives and Scope</a:t>
            </a:r>
            <a:endParaRPr lang="en-US" sz="4274" dirty="0"/>
          </a:p>
        </p:txBody>
      </p:sp>
      <p:sp>
        <p:nvSpPr>
          <p:cNvPr id="7" name="Shape 3"/>
          <p:cNvSpPr/>
          <p:nvPr/>
        </p:nvSpPr>
        <p:spPr>
          <a:xfrm>
            <a:off x="6246257" y="2870240"/>
            <a:ext cx="488513" cy="488513"/>
          </a:xfrm>
          <a:prstGeom prst="roundRect">
            <a:avLst>
              <a:gd name="adj" fmla="val 26669"/>
            </a:avLst>
          </a:prstGeom>
          <a:solidFill>
            <a:srgbClr val="DED6FF"/>
          </a:solidFill>
          <a:ln/>
        </p:spPr>
      </p:sp>
      <p:sp>
        <p:nvSpPr>
          <p:cNvPr id="8" name="Text 4"/>
          <p:cNvSpPr/>
          <p:nvPr/>
        </p:nvSpPr>
        <p:spPr>
          <a:xfrm>
            <a:off x="6417826" y="2951559"/>
            <a:ext cx="145256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5"/>
              </a:lnSpc>
              <a:buNone/>
            </a:pPr>
            <a:r>
              <a:rPr lang="en-US" sz="256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65" dirty="0"/>
          </a:p>
        </p:txBody>
      </p:sp>
      <p:sp>
        <p:nvSpPr>
          <p:cNvPr id="9" name="Text 5"/>
          <p:cNvSpPr/>
          <p:nvPr/>
        </p:nvSpPr>
        <p:spPr>
          <a:xfrm>
            <a:off x="6951821" y="2870240"/>
            <a:ext cx="3487698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71"/>
              </a:lnSpc>
              <a:buNone/>
            </a:pPr>
            <a:r>
              <a:rPr lang="en-US" sz="213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Develop a Sudoku Solver</a:t>
            </a:r>
            <a:endParaRPr lang="en-US" sz="2137" dirty="0"/>
          </a:p>
        </p:txBody>
      </p:sp>
      <p:sp>
        <p:nvSpPr>
          <p:cNvPr id="10" name="Text 6"/>
          <p:cNvSpPr/>
          <p:nvPr/>
        </p:nvSpPr>
        <p:spPr>
          <a:xfrm>
            <a:off x="6951821" y="3339822"/>
            <a:ext cx="6918722" cy="694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6"/>
              </a:lnSpc>
              <a:buNone/>
            </a:pPr>
            <a:r>
              <a:rPr lang="en-US" sz="171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primary goal is to create a Java-based application that can solve Sudoku puzzles of varying difficulty levels.</a:t>
            </a:r>
            <a:endParaRPr lang="en-US" sz="1710" dirty="0"/>
          </a:p>
        </p:txBody>
      </p:sp>
      <p:sp>
        <p:nvSpPr>
          <p:cNvPr id="11" name="Shape 7"/>
          <p:cNvSpPr/>
          <p:nvPr/>
        </p:nvSpPr>
        <p:spPr>
          <a:xfrm>
            <a:off x="6246257" y="4495919"/>
            <a:ext cx="488513" cy="488513"/>
          </a:xfrm>
          <a:prstGeom prst="roundRect">
            <a:avLst>
              <a:gd name="adj" fmla="val 26669"/>
            </a:avLst>
          </a:prstGeom>
          <a:solidFill>
            <a:srgbClr val="DED6FF"/>
          </a:solidFill>
          <a:ln/>
        </p:spPr>
      </p:sp>
      <p:sp>
        <p:nvSpPr>
          <p:cNvPr id="12" name="Text 8"/>
          <p:cNvSpPr/>
          <p:nvPr/>
        </p:nvSpPr>
        <p:spPr>
          <a:xfrm>
            <a:off x="6390203" y="4577239"/>
            <a:ext cx="200620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5"/>
              </a:lnSpc>
              <a:buNone/>
            </a:pPr>
            <a:r>
              <a:rPr lang="en-US" sz="256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65" dirty="0"/>
          </a:p>
        </p:txBody>
      </p:sp>
      <p:sp>
        <p:nvSpPr>
          <p:cNvPr id="13" name="Text 9"/>
          <p:cNvSpPr/>
          <p:nvPr/>
        </p:nvSpPr>
        <p:spPr>
          <a:xfrm>
            <a:off x="6951821" y="4495919"/>
            <a:ext cx="3434477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71"/>
              </a:lnSpc>
              <a:buNone/>
            </a:pPr>
            <a:r>
              <a:rPr lang="en-US" sz="213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Implement Visualization</a:t>
            </a:r>
            <a:endParaRPr lang="en-US" sz="2137" dirty="0"/>
          </a:p>
        </p:txBody>
      </p:sp>
      <p:sp>
        <p:nvSpPr>
          <p:cNvPr id="14" name="Text 10"/>
          <p:cNvSpPr/>
          <p:nvPr/>
        </p:nvSpPr>
        <p:spPr>
          <a:xfrm>
            <a:off x="6951821" y="4965502"/>
            <a:ext cx="6918722" cy="694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6"/>
              </a:lnSpc>
              <a:buNone/>
            </a:pPr>
            <a:r>
              <a:rPr lang="en-US" sz="171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Incorporate interactive visualizations to help users understand the problem-solving process and the algorithm's inner workings.</a:t>
            </a:r>
            <a:endParaRPr lang="en-US" sz="1710" dirty="0"/>
          </a:p>
        </p:txBody>
      </p:sp>
      <p:sp>
        <p:nvSpPr>
          <p:cNvPr id="15" name="Shape 11"/>
          <p:cNvSpPr/>
          <p:nvPr/>
        </p:nvSpPr>
        <p:spPr>
          <a:xfrm>
            <a:off x="6246257" y="6121598"/>
            <a:ext cx="488513" cy="488513"/>
          </a:xfrm>
          <a:prstGeom prst="roundRect">
            <a:avLst>
              <a:gd name="adj" fmla="val 26669"/>
            </a:avLst>
          </a:prstGeom>
          <a:solidFill>
            <a:srgbClr val="DED6FF"/>
          </a:solidFill>
          <a:ln/>
        </p:spPr>
      </p:sp>
      <p:sp>
        <p:nvSpPr>
          <p:cNvPr id="16" name="Text 12"/>
          <p:cNvSpPr/>
          <p:nvPr/>
        </p:nvSpPr>
        <p:spPr>
          <a:xfrm>
            <a:off x="6390203" y="6202918"/>
            <a:ext cx="200620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65"/>
              </a:lnSpc>
              <a:buNone/>
            </a:pPr>
            <a:r>
              <a:rPr lang="en-US" sz="256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65" dirty="0"/>
          </a:p>
        </p:txBody>
      </p:sp>
      <p:sp>
        <p:nvSpPr>
          <p:cNvPr id="17" name="Text 13"/>
          <p:cNvSpPr/>
          <p:nvPr/>
        </p:nvSpPr>
        <p:spPr>
          <a:xfrm>
            <a:off x="6951821" y="6121598"/>
            <a:ext cx="3557111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71"/>
              </a:lnSpc>
              <a:buNone/>
            </a:pPr>
            <a:r>
              <a:rPr lang="en-US" sz="213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 User Experience</a:t>
            </a:r>
            <a:endParaRPr lang="en-US" sz="2137" dirty="0"/>
          </a:p>
        </p:txBody>
      </p:sp>
      <p:sp>
        <p:nvSpPr>
          <p:cNvPr id="18" name="Text 14"/>
          <p:cNvSpPr/>
          <p:nvPr/>
        </p:nvSpPr>
        <p:spPr>
          <a:xfrm>
            <a:off x="6951821" y="6591181"/>
            <a:ext cx="6918722" cy="694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6"/>
              </a:lnSpc>
              <a:buNone/>
            </a:pPr>
            <a:r>
              <a:rPr lang="en-US" sz="171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 an intuitive and user-friendly interface that allows users to input Sudoku puzzles and observe the solution in real-time.</a:t>
            </a:r>
            <a:endParaRPr lang="en-US" sz="1710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3551" y="2020133"/>
            <a:ext cx="5047178" cy="41892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4720" y="1319093"/>
            <a:ext cx="7914561" cy="10977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322"/>
              </a:lnSpc>
              <a:buNone/>
            </a:pPr>
            <a:r>
              <a:rPr lang="en-US" sz="3458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Sudoku Solver Algorithm Implementation</a:t>
            </a:r>
            <a:endParaRPr lang="en-US" sz="3458" dirty="0"/>
          </a:p>
        </p:txBody>
      </p:sp>
      <p:sp>
        <p:nvSpPr>
          <p:cNvPr id="7" name="Shape 3"/>
          <p:cNvSpPr/>
          <p:nvPr/>
        </p:nvSpPr>
        <p:spPr>
          <a:xfrm>
            <a:off x="860584" y="2680216"/>
            <a:ext cx="35123" cy="4230291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8" name="Shape 4"/>
          <p:cNvSpPr/>
          <p:nvPr/>
        </p:nvSpPr>
        <p:spPr>
          <a:xfrm>
            <a:off x="1075670" y="3057704"/>
            <a:ext cx="614720" cy="35123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9" name="Shape 5"/>
          <p:cNvSpPr/>
          <p:nvPr/>
        </p:nvSpPr>
        <p:spPr>
          <a:xfrm>
            <a:off x="680502" y="2877741"/>
            <a:ext cx="395168" cy="395168"/>
          </a:xfrm>
          <a:prstGeom prst="roundRect">
            <a:avLst>
              <a:gd name="adj" fmla="val 26670"/>
            </a:avLst>
          </a:prstGeom>
          <a:solidFill>
            <a:srgbClr val="DED6FF"/>
          </a:solidFill>
          <a:ln/>
        </p:spPr>
      </p:sp>
      <p:sp>
        <p:nvSpPr>
          <p:cNvPr id="10" name="Text 6"/>
          <p:cNvSpPr/>
          <p:nvPr/>
        </p:nvSpPr>
        <p:spPr>
          <a:xfrm>
            <a:off x="819329" y="2943582"/>
            <a:ext cx="117515" cy="2634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75"/>
              </a:lnSpc>
              <a:buNone/>
            </a:pPr>
            <a:r>
              <a:rPr lang="en-US" sz="207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075" dirty="0"/>
          </a:p>
        </p:txBody>
      </p:sp>
      <p:sp>
        <p:nvSpPr>
          <p:cNvPr id="11" name="Text 7"/>
          <p:cNvSpPr/>
          <p:nvPr/>
        </p:nvSpPr>
        <p:spPr>
          <a:xfrm>
            <a:off x="1844159" y="2855833"/>
            <a:ext cx="2195632" cy="2744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61"/>
              </a:lnSpc>
              <a:buNone/>
            </a:pPr>
            <a:r>
              <a:rPr lang="en-US" sz="1729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Backtracking</a:t>
            </a:r>
            <a:endParaRPr lang="en-US" sz="1729" dirty="0"/>
          </a:p>
        </p:txBody>
      </p:sp>
      <p:sp>
        <p:nvSpPr>
          <p:cNvPr id="12" name="Text 8"/>
          <p:cNvSpPr/>
          <p:nvPr/>
        </p:nvSpPr>
        <p:spPr>
          <a:xfrm>
            <a:off x="1844159" y="3235643"/>
            <a:ext cx="6685121" cy="5619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13"/>
              </a:lnSpc>
              <a:buNone/>
            </a:pPr>
            <a:r>
              <a:rPr lang="en-US" sz="1383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core of the Sudoku solver is a backtracking algorithm that recursively tries all possible solutions until a valid one is found.</a:t>
            </a:r>
            <a:endParaRPr lang="en-US" sz="1383" dirty="0"/>
          </a:p>
        </p:txBody>
      </p:sp>
      <p:sp>
        <p:nvSpPr>
          <p:cNvPr id="13" name="Shape 9"/>
          <p:cNvSpPr/>
          <p:nvPr/>
        </p:nvSpPr>
        <p:spPr>
          <a:xfrm>
            <a:off x="1075670" y="4526340"/>
            <a:ext cx="614720" cy="35123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14" name="Shape 10"/>
          <p:cNvSpPr/>
          <p:nvPr/>
        </p:nvSpPr>
        <p:spPr>
          <a:xfrm>
            <a:off x="680502" y="4346377"/>
            <a:ext cx="395168" cy="395168"/>
          </a:xfrm>
          <a:prstGeom prst="roundRect">
            <a:avLst>
              <a:gd name="adj" fmla="val 26670"/>
            </a:avLst>
          </a:prstGeom>
          <a:solidFill>
            <a:srgbClr val="DED6FF"/>
          </a:solidFill>
          <a:ln/>
        </p:spPr>
      </p:sp>
      <p:sp>
        <p:nvSpPr>
          <p:cNvPr id="15" name="Text 11"/>
          <p:cNvSpPr/>
          <p:nvPr/>
        </p:nvSpPr>
        <p:spPr>
          <a:xfrm>
            <a:off x="796945" y="4412218"/>
            <a:ext cx="162282" cy="2634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75"/>
              </a:lnSpc>
              <a:buNone/>
            </a:pPr>
            <a:r>
              <a:rPr lang="en-US" sz="207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075" dirty="0"/>
          </a:p>
        </p:txBody>
      </p:sp>
      <p:sp>
        <p:nvSpPr>
          <p:cNvPr id="16" name="Text 12"/>
          <p:cNvSpPr/>
          <p:nvPr/>
        </p:nvSpPr>
        <p:spPr>
          <a:xfrm>
            <a:off x="1844159" y="4324469"/>
            <a:ext cx="2314456" cy="2744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61"/>
              </a:lnSpc>
              <a:buNone/>
            </a:pPr>
            <a:r>
              <a:rPr lang="en-US" sz="1729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Constraint Checking</a:t>
            </a:r>
            <a:endParaRPr lang="en-US" sz="1729" dirty="0"/>
          </a:p>
        </p:txBody>
      </p:sp>
      <p:sp>
        <p:nvSpPr>
          <p:cNvPr id="17" name="Text 13"/>
          <p:cNvSpPr/>
          <p:nvPr/>
        </p:nvSpPr>
        <p:spPr>
          <a:xfrm>
            <a:off x="1844159" y="4704278"/>
            <a:ext cx="6685121" cy="5619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13"/>
              </a:lnSpc>
              <a:buNone/>
            </a:pPr>
            <a:r>
              <a:rPr lang="en-US" sz="1383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algorithm checks the constraints of the Sudoku grid, ensuring that each row, column, and 3x3 subgrid contains unique numbers.</a:t>
            </a:r>
            <a:endParaRPr lang="en-US" sz="1383" dirty="0"/>
          </a:p>
        </p:txBody>
      </p:sp>
      <p:sp>
        <p:nvSpPr>
          <p:cNvPr id="18" name="Shape 14"/>
          <p:cNvSpPr/>
          <p:nvPr/>
        </p:nvSpPr>
        <p:spPr>
          <a:xfrm>
            <a:off x="1075670" y="5994975"/>
            <a:ext cx="614720" cy="35123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19" name="Shape 15"/>
          <p:cNvSpPr/>
          <p:nvPr/>
        </p:nvSpPr>
        <p:spPr>
          <a:xfrm>
            <a:off x="680502" y="5815013"/>
            <a:ext cx="395168" cy="395168"/>
          </a:xfrm>
          <a:prstGeom prst="roundRect">
            <a:avLst>
              <a:gd name="adj" fmla="val 26670"/>
            </a:avLst>
          </a:prstGeom>
          <a:solidFill>
            <a:srgbClr val="DED6FF"/>
          </a:solidFill>
          <a:ln/>
        </p:spPr>
      </p:sp>
      <p:sp>
        <p:nvSpPr>
          <p:cNvPr id="20" name="Text 16"/>
          <p:cNvSpPr/>
          <p:nvPr/>
        </p:nvSpPr>
        <p:spPr>
          <a:xfrm>
            <a:off x="796945" y="5880854"/>
            <a:ext cx="162282" cy="2634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75"/>
              </a:lnSpc>
              <a:buNone/>
            </a:pPr>
            <a:r>
              <a:rPr lang="en-US" sz="207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075" dirty="0"/>
          </a:p>
        </p:txBody>
      </p:sp>
      <p:sp>
        <p:nvSpPr>
          <p:cNvPr id="21" name="Text 17"/>
          <p:cNvSpPr/>
          <p:nvPr/>
        </p:nvSpPr>
        <p:spPr>
          <a:xfrm>
            <a:off x="1844159" y="5793105"/>
            <a:ext cx="2865834" cy="2744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61"/>
              </a:lnSpc>
              <a:buNone/>
            </a:pPr>
            <a:r>
              <a:rPr lang="en-US" sz="1729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Optimization Techniques</a:t>
            </a:r>
            <a:endParaRPr lang="en-US" sz="1729" dirty="0"/>
          </a:p>
        </p:txBody>
      </p:sp>
      <p:sp>
        <p:nvSpPr>
          <p:cNvPr id="22" name="Text 18"/>
          <p:cNvSpPr/>
          <p:nvPr/>
        </p:nvSpPr>
        <p:spPr>
          <a:xfrm>
            <a:off x="1844159" y="6172914"/>
            <a:ext cx="6685121" cy="5619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13"/>
              </a:lnSpc>
              <a:buNone/>
            </a:pPr>
            <a:r>
              <a:rPr lang="en-US" sz="1383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Strategies like constraint propagation and heuristic-based decision-making are implemented to improve the solver's efficiency and speed.</a:t>
            </a:r>
            <a:endParaRPr lang="en-US" sz="1383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35" y="2773799"/>
            <a:ext cx="4997410" cy="268200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71009" y="1001197"/>
            <a:ext cx="7774781" cy="12227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814"/>
              </a:lnSpc>
              <a:buNone/>
            </a:pPr>
            <a:r>
              <a:rPr lang="en-US" sz="3851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Visualization Techniques and Libraries</a:t>
            </a:r>
            <a:endParaRPr lang="en-US" sz="3851" dirty="0"/>
          </a:p>
        </p:txBody>
      </p:sp>
      <p:sp>
        <p:nvSpPr>
          <p:cNvPr id="7" name="Shape 3"/>
          <p:cNvSpPr/>
          <p:nvPr/>
        </p:nvSpPr>
        <p:spPr>
          <a:xfrm>
            <a:off x="6171009" y="2517338"/>
            <a:ext cx="7774781" cy="1439942"/>
          </a:xfrm>
          <a:prstGeom prst="roundRect">
            <a:avLst>
              <a:gd name="adj" fmla="val 8151"/>
            </a:avLst>
          </a:prstGeom>
          <a:solidFill>
            <a:srgbClr val="DED6FF"/>
          </a:solidFill>
          <a:ln/>
        </p:spPr>
      </p:sp>
      <p:sp>
        <p:nvSpPr>
          <p:cNvPr id="8" name="Text 4"/>
          <p:cNvSpPr/>
          <p:nvPr/>
        </p:nvSpPr>
        <p:spPr>
          <a:xfrm>
            <a:off x="6366629" y="2712958"/>
            <a:ext cx="2445306" cy="305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7"/>
              </a:lnSpc>
              <a:buNone/>
            </a:pPr>
            <a:r>
              <a:rPr lang="en-US" sz="192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Java Swing</a:t>
            </a:r>
            <a:endParaRPr lang="en-US" sz="1925" dirty="0"/>
          </a:p>
        </p:txBody>
      </p:sp>
      <p:sp>
        <p:nvSpPr>
          <p:cNvPr id="9" name="Text 5"/>
          <p:cNvSpPr/>
          <p:nvPr/>
        </p:nvSpPr>
        <p:spPr>
          <a:xfrm>
            <a:off x="6366629" y="3135868"/>
            <a:ext cx="7383542" cy="6257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65"/>
              </a:lnSpc>
              <a:buNone/>
            </a:pPr>
            <a:r>
              <a:rPr lang="en-US" sz="154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Java Swing library is used to create the graphical user interface (GUI) for the Sudoku solver application.</a:t>
            </a:r>
            <a:endParaRPr lang="en-US" sz="1540" dirty="0"/>
          </a:p>
        </p:txBody>
      </p:sp>
      <p:sp>
        <p:nvSpPr>
          <p:cNvPr id="10" name="Shape 6"/>
          <p:cNvSpPr/>
          <p:nvPr/>
        </p:nvSpPr>
        <p:spPr>
          <a:xfrm>
            <a:off x="6171009" y="4152900"/>
            <a:ext cx="7774781" cy="1439942"/>
          </a:xfrm>
          <a:prstGeom prst="roundRect">
            <a:avLst>
              <a:gd name="adj" fmla="val 8151"/>
            </a:avLst>
          </a:prstGeom>
          <a:solidFill>
            <a:srgbClr val="DED6FF"/>
          </a:solidFill>
          <a:ln/>
        </p:spPr>
      </p:sp>
      <p:sp>
        <p:nvSpPr>
          <p:cNvPr id="11" name="Text 7"/>
          <p:cNvSpPr/>
          <p:nvPr/>
        </p:nvSpPr>
        <p:spPr>
          <a:xfrm>
            <a:off x="6366629" y="4348520"/>
            <a:ext cx="2445306" cy="305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7"/>
              </a:lnSpc>
              <a:buNone/>
            </a:pPr>
            <a:r>
              <a:rPr lang="en-US" sz="192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Java 2D Graphics</a:t>
            </a:r>
            <a:endParaRPr lang="en-US" sz="1925" dirty="0"/>
          </a:p>
        </p:txBody>
      </p:sp>
      <p:sp>
        <p:nvSpPr>
          <p:cNvPr id="12" name="Text 8"/>
          <p:cNvSpPr/>
          <p:nvPr/>
        </p:nvSpPr>
        <p:spPr>
          <a:xfrm>
            <a:off x="6366629" y="4771430"/>
            <a:ext cx="7383542" cy="6257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65"/>
              </a:lnSpc>
              <a:buNone/>
            </a:pPr>
            <a:r>
              <a:rPr lang="en-US" sz="154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Java 2D API is leveraged to render the Sudoku grid and visualize the step-by-step solving process.</a:t>
            </a:r>
            <a:endParaRPr lang="en-US" sz="1540" dirty="0"/>
          </a:p>
        </p:txBody>
      </p:sp>
      <p:sp>
        <p:nvSpPr>
          <p:cNvPr id="13" name="Shape 9"/>
          <p:cNvSpPr/>
          <p:nvPr/>
        </p:nvSpPr>
        <p:spPr>
          <a:xfrm>
            <a:off x="6171009" y="5788462"/>
            <a:ext cx="7774781" cy="1439942"/>
          </a:xfrm>
          <a:prstGeom prst="roundRect">
            <a:avLst>
              <a:gd name="adj" fmla="val 8151"/>
            </a:avLst>
          </a:prstGeom>
          <a:solidFill>
            <a:srgbClr val="DED6FF"/>
          </a:solidFill>
          <a:ln/>
        </p:spPr>
      </p:sp>
      <p:sp>
        <p:nvSpPr>
          <p:cNvPr id="14" name="Text 10"/>
          <p:cNvSpPr/>
          <p:nvPr/>
        </p:nvSpPr>
        <p:spPr>
          <a:xfrm>
            <a:off x="6366629" y="5984081"/>
            <a:ext cx="2689860" cy="3056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7"/>
              </a:lnSpc>
              <a:buNone/>
            </a:pPr>
            <a:r>
              <a:rPr lang="en-US" sz="192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Third-Party Libraries</a:t>
            </a:r>
            <a:endParaRPr lang="en-US" sz="1925" dirty="0"/>
          </a:p>
        </p:txBody>
      </p:sp>
      <p:sp>
        <p:nvSpPr>
          <p:cNvPr id="15" name="Text 11"/>
          <p:cNvSpPr/>
          <p:nvPr/>
        </p:nvSpPr>
        <p:spPr>
          <a:xfrm>
            <a:off x="6366629" y="6406991"/>
            <a:ext cx="7383542" cy="6257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65"/>
              </a:lnSpc>
              <a:buNone/>
            </a:pPr>
            <a:r>
              <a:rPr lang="en-US" sz="154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Additional visualization libraries, such as JFreeChart or JavaFX, may be integrated to enhance the presentation of data and analytics.</a:t>
            </a:r>
            <a:endParaRPr lang="en-US" sz="1540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4188" y="216813"/>
            <a:ext cx="4385905" cy="779597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7100" y="616387"/>
            <a:ext cx="7929801" cy="10841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69"/>
              </a:lnSpc>
              <a:buNone/>
            </a:pPr>
            <a:r>
              <a:rPr lang="en-US" sz="341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Interface Design and Interactivity</a:t>
            </a:r>
            <a:endParaRPr lang="en-US" sz="3415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00" y="1960721"/>
            <a:ext cx="433626" cy="4336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7100" y="2567821"/>
            <a:ext cx="2168485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34"/>
              </a:lnSpc>
              <a:buNone/>
            </a:pPr>
            <a:r>
              <a:rPr lang="en-US" sz="170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Grid Input</a:t>
            </a:r>
            <a:endParaRPr lang="en-US" sz="1707" dirty="0"/>
          </a:p>
        </p:txBody>
      </p:sp>
      <p:sp>
        <p:nvSpPr>
          <p:cNvPr id="9" name="Text 4"/>
          <p:cNvSpPr/>
          <p:nvPr/>
        </p:nvSpPr>
        <p:spPr>
          <a:xfrm>
            <a:off x="607100" y="2942868"/>
            <a:ext cx="7929801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86"/>
              </a:lnSpc>
              <a:buNone/>
            </a:pPr>
            <a:r>
              <a:rPr lang="en-US" sz="1366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Users can input the initial Sudoku puzzle by directly modifying the grid or uploading a pre-defined configuration.</a:t>
            </a:r>
            <a:endParaRPr lang="en-US" sz="1366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100" y="4018359"/>
            <a:ext cx="433626" cy="4336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7100" y="4625459"/>
            <a:ext cx="2947749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34"/>
              </a:lnSpc>
              <a:buNone/>
            </a:pPr>
            <a:r>
              <a:rPr lang="en-US" sz="170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Step-by-Step Visualization</a:t>
            </a:r>
            <a:endParaRPr lang="en-US" sz="1707" dirty="0"/>
          </a:p>
        </p:txBody>
      </p:sp>
      <p:sp>
        <p:nvSpPr>
          <p:cNvPr id="12" name="Text 6"/>
          <p:cNvSpPr/>
          <p:nvPr/>
        </p:nvSpPr>
        <p:spPr>
          <a:xfrm>
            <a:off x="607100" y="5000506"/>
            <a:ext cx="7929801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86"/>
              </a:lnSpc>
              <a:buNone/>
            </a:pPr>
            <a:r>
              <a:rPr lang="en-US" sz="1366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application will provide a step-by-step visualization of the solver's decision-making process, allowing users to follow the logic.</a:t>
            </a:r>
            <a:endParaRPr lang="en-US" sz="1366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100" y="6075998"/>
            <a:ext cx="433626" cy="43362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7100" y="6683097"/>
            <a:ext cx="2511981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34"/>
              </a:lnSpc>
              <a:buNone/>
            </a:pPr>
            <a:r>
              <a:rPr lang="en-US" sz="170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Performance Analytics</a:t>
            </a:r>
            <a:endParaRPr lang="en-US" sz="1707" dirty="0"/>
          </a:p>
        </p:txBody>
      </p:sp>
      <p:sp>
        <p:nvSpPr>
          <p:cNvPr id="15" name="Text 8"/>
          <p:cNvSpPr/>
          <p:nvPr/>
        </p:nvSpPr>
        <p:spPr>
          <a:xfrm>
            <a:off x="607100" y="7058144"/>
            <a:ext cx="7929801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86"/>
              </a:lnSpc>
              <a:buNone/>
            </a:pPr>
            <a:r>
              <a:rPr lang="en-US" sz="1366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application will display metrics such as the time taken to solve the puzzle and the number of backtracking steps.</a:t>
            </a:r>
            <a:endParaRPr lang="en-US" sz="1366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06" y="2488525"/>
            <a:ext cx="4934069" cy="325243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59473" y="607933"/>
            <a:ext cx="7597854" cy="1380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36"/>
              </a:lnSpc>
              <a:buNone/>
            </a:pPr>
            <a:r>
              <a:rPr lang="en-US" sz="4349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Challenges and Lessons Learned</a:t>
            </a:r>
            <a:endParaRPr lang="en-US" sz="4349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2319933"/>
            <a:ext cx="1104543" cy="176724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367" y="2540794"/>
            <a:ext cx="3555563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Optimizing Backtracking</a:t>
            </a:r>
            <a:endParaRPr lang="en-US" sz="2174" dirty="0"/>
          </a:p>
        </p:txBody>
      </p:sp>
      <p:sp>
        <p:nvSpPr>
          <p:cNvPr id="9" name="Text 4"/>
          <p:cNvSpPr/>
          <p:nvPr/>
        </p:nvSpPr>
        <p:spPr>
          <a:xfrm>
            <a:off x="7695367" y="3018353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Implementing efficient backtracking algorithms to solve Sudoku puzzles in a reasonable time.</a:t>
            </a:r>
            <a:endParaRPr lang="en-US" sz="1739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4087178"/>
            <a:ext cx="1104543" cy="176724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367" y="4308038"/>
            <a:ext cx="3496032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Visualization Integration</a:t>
            </a:r>
            <a:endParaRPr lang="en-US" sz="2174" dirty="0"/>
          </a:p>
        </p:txBody>
      </p:sp>
      <p:sp>
        <p:nvSpPr>
          <p:cNvPr id="12" name="Text 6"/>
          <p:cNvSpPr/>
          <p:nvPr/>
        </p:nvSpPr>
        <p:spPr>
          <a:xfrm>
            <a:off x="7695367" y="4785598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Seamlessly integrating the visualization components with the core Sudoku solver logic.</a:t>
            </a:r>
            <a:endParaRPr lang="en-US" sz="1739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5854422"/>
            <a:ext cx="1104543" cy="176724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95367" y="6075283"/>
            <a:ext cx="2761298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Interactivity</a:t>
            </a:r>
            <a:endParaRPr lang="en-US" sz="2174" dirty="0"/>
          </a:p>
        </p:txBody>
      </p:sp>
      <p:sp>
        <p:nvSpPr>
          <p:cNvPr id="15" name="Text 8"/>
          <p:cNvSpPr/>
          <p:nvPr/>
        </p:nvSpPr>
        <p:spPr>
          <a:xfrm>
            <a:off x="7695367" y="6552843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Designing an intuitive and responsive user interface that enhances the overall experience.</a:t>
            </a:r>
            <a:endParaRPr lang="en-US" sz="1739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6885" y="2326124"/>
            <a:ext cx="5040630" cy="357735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3768" y="1626870"/>
            <a:ext cx="7896463" cy="11137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386"/>
              </a:lnSpc>
              <a:buNone/>
            </a:pPr>
            <a:r>
              <a:rPr lang="en-US" sz="3509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and Future Enhancements</a:t>
            </a:r>
            <a:endParaRPr lang="en-US" sz="3509" dirty="0"/>
          </a:p>
        </p:txBody>
      </p:sp>
      <p:sp>
        <p:nvSpPr>
          <p:cNvPr id="7" name="Shape 3"/>
          <p:cNvSpPr/>
          <p:nvPr/>
        </p:nvSpPr>
        <p:spPr>
          <a:xfrm>
            <a:off x="623768" y="3007876"/>
            <a:ext cx="7896463" cy="1654850"/>
          </a:xfrm>
          <a:prstGeom prst="rect">
            <a:avLst/>
          </a:prstGeom>
          <a:solidFill>
            <a:srgbClr val="DED6FF"/>
          </a:solidFill>
          <a:ln/>
        </p:spPr>
      </p:sp>
      <p:sp>
        <p:nvSpPr>
          <p:cNvPr id="8" name="Text 4"/>
          <p:cNvSpPr/>
          <p:nvPr/>
        </p:nvSpPr>
        <p:spPr>
          <a:xfrm>
            <a:off x="801886" y="3122414"/>
            <a:ext cx="3588187" cy="2851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45"/>
              </a:lnSpc>
              <a:buNone/>
            </a:pPr>
            <a:r>
              <a:rPr lang="en-US" sz="1403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Conclusion</a:t>
            </a:r>
            <a:endParaRPr lang="en-US" sz="1403" dirty="0"/>
          </a:p>
        </p:txBody>
      </p:sp>
      <p:sp>
        <p:nvSpPr>
          <p:cNvPr id="9" name="Text 5"/>
          <p:cNvSpPr/>
          <p:nvPr/>
        </p:nvSpPr>
        <p:spPr>
          <a:xfrm>
            <a:off x="4753928" y="3122414"/>
            <a:ext cx="3588187" cy="14257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45"/>
              </a:lnSpc>
              <a:buNone/>
            </a:pPr>
            <a:r>
              <a:rPr lang="en-US" sz="1403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Sudoku Solver Visualization Project showcases the power of Java in developing interactive applications that combine complex problem-solving algorithms with engaging visual representations.</a:t>
            </a:r>
            <a:endParaRPr lang="en-US" sz="1403" dirty="0"/>
          </a:p>
        </p:txBody>
      </p:sp>
      <p:sp>
        <p:nvSpPr>
          <p:cNvPr id="10" name="Text 6"/>
          <p:cNvSpPr/>
          <p:nvPr/>
        </p:nvSpPr>
        <p:spPr>
          <a:xfrm>
            <a:off x="801886" y="4777264"/>
            <a:ext cx="3588187" cy="2851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45"/>
              </a:lnSpc>
              <a:buNone/>
            </a:pPr>
            <a:r>
              <a:rPr lang="en-US" sz="1403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Future Enhancements</a:t>
            </a:r>
            <a:endParaRPr lang="en-US" sz="1403" dirty="0"/>
          </a:p>
        </p:txBody>
      </p:sp>
      <p:sp>
        <p:nvSpPr>
          <p:cNvPr id="11" name="Text 7"/>
          <p:cNvSpPr/>
          <p:nvPr/>
        </p:nvSpPr>
        <p:spPr>
          <a:xfrm>
            <a:off x="4753928" y="4777264"/>
            <a:ext cx="3588187" cy="17109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45"/>
              </a:lnSpc>
              <a:buNone/>
            </a:pPr>
            <a:r>
              <a:rPr lang="en-US" sz="1403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Potential improvements include integrating machine learning techniques for puzzle generation, expanding the solver to handle 16x16 or 9x9 Sudoku variations, and adding support for cloud-based collaboration and sharing.</a:t>
            </a:r>
            <a:endParaRPr lang="en-US" sz="1403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2024-07-11T08:55:30Z</dcterms:created>
  <dcterms:modified xsi:type="dcterms:W3CDTF">2024-07-11T08:55:30Z</dcterms:modified>
</cp:coreProperties>
</file>